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3"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8" r:id="rId12"/>
    <p:sldId id="267" r:id="rId13"/>
    <p:sldId id="266"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78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B76D655-3750-1944-8350-C3A5C7329F5F}" type="datetime1">
              <a:rPr lang="en-US" smtClean="0"/>
              <a:t>8/20/16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50B927-E6BC-EE4B-B16E-BC4B9208C68E}" type="slidenum">
              <a:rPr lang="en-US" smtClean="0"/>
              <a:t>‹#›</a:t>
            </a:fld>
            <a:endParaRPr lang="en-US"/>
          </a:p>
        </p:txBody>
      </p:sp>
    </p:spTree>
    <p:extLst>
      <p:ext uri="{BB962C8B-B14F-4D97-AF65-F5344CB8AC3E}">
        <p14:creationId xmlns:p14="http://schemas.microsoft.com/office/powerpoint/2010/main" val="107695437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EC44AB-F468-E54F-B871-61790644B689}" type="datetime1">
              <a:rPr lang="en-US" smtClean="0"/>
              <a:t>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47DAA7-B29A-B44D-8537-3D55F0D56C29}" type="slidenum">
              <a:rPr lang="en-US" smtClean="0"/>
              <a:t>‹#›</a:t>
            </a:fld>
            <a:endParaRPr lang="en-US"/>
          </a:p>
        </p:txBody>
      </p:sp>
    </p:spTree>
    <p:extLst>
      <p:ext uri="{BB962C8B-B14F-4D97-AF65-F5344CB8AC3E}">
        <p14:creationId xmlns:p14="http://schemas.microsoft.com/office/powerpoint/2010/main" val="228695154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47DAA7-B29A-B44D-8537-3D55F0D56C29}" type="slidenum">
              <a:rPr lang="en-US" smtClean="0"/>
              <a:t>10</a:t>
            </a:fld>
            <a:endParaRPr lang="en-US"/>
          </a:p>
        </p:txBody>
      </p:sp>
    </p:spTree>
    <p:extLst>
      <p:ext uri="{BB962C8B-B14F-4D97-AF65-F5344CB8AC3E}">
        <p14:creationId xmlns:p14="http://schemas.microsoft.com/office/powerpoint/2010/main" val="1192144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0"/>
          </p:nvPr>
        </p:nvSpPr>
        <p:spPr/>
        <p:txBody>
          <a:bodyPr/>
          <a:lstStyle/>
          <a:p>
            <a:fld id="{0147DAA7-B29A-B44D-8537-3D55F0D56C29}" type="slidenum">
              <a:rPr lang="en-US" smtClean="0"/>
              <a:t>13</a:t>
            </a:fld>
            <a:endParaRPr lang="en-US"/>
          </a:p>
        </p:txBody>
      </p:sp>
    </p:spTree>
    <p:extLst>
      <p:ext uri="{BB962C8B-B14F-4D97-AF65-F5344CB8AC3E}">
        <p14:creationId xmlns:p14="http://schemas.microsoft.com/office/powerpoint/2010/main" val="2059430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2157319"/>
            <a:ext cx="8915400" cy="877824"/>
          </a:xfrm>
        </p:spPr>
        <p:txBody>
          <a:bodyPr/>
          <a:lstStyle/>
          <a:p>
            <a:r>
              <a:rPr lang="en-US" smtClean="0"/>
              <a:t>Click to edit Master title style</a:t>
            </a:r>
            <a:endParaRPr/>
          </a:p>
        </p:txBody>
      </p:sp>
      <p:sp>
        <p:nvSpPr>
          <p:cNvPr id="3" name="Subtitle 2"/>
          <p:cNvSpPr>
            <a:spLocks noGrp="1"/>
          </p:cNvSpPr>
          <p:nvPr>
            <p:ph type="subTitle" idx="1"/>
          </p:nvPr>
        </p:nvSpPr>
        <p:spPr>
          <a:xfrm>
            <a:off x="914400" y="3034553"/>
            <a:ext cx="8001000" cy="3823447"/>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309B9ECA-8434-3743-9BA3-37A350F389AC}" type="datetime1">
              <a:rPr lang="en-US" smtClean="0"/>
              <a:t>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BF2F0-AF9B-EA4E-A22B-95F254CB3DE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5487987" y="2048256"/>
            <a:ext cx="3427413" cy="4206240"/>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914400" y="2039112"/>
            <a:ext cx="457200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Clr>
                <a:schemeClr val="accent1"/>
              </a:buClr>
              <a:buFont typeface="Wingdings 2" pitchFamily="18" charset="2"/>
              <a:buNone/>
            </a:pPr>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0AB007B4-BAF6-A540-B4C2-97418A701771}" type="datetime1">
              <a:rPr lang="en-US" smtClean="0"/>
              <a:t>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BF2F0-AF9B-EA4E-A22B-95F254CB3DE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7C58E85-2C68-4345-9916-B8736C9EE8C1}" type="datetime1">
              <a:rPr lang="en-US" smtClean="0"/>
              <a:t>8/20/16</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2980944"/>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6580094" y="188259"/>
            <a:ext cx="2133600" cy="365125"/>
          </a:xfrm>
        </p:spPr>
        <p:txBody>
          <a:bodyPr/>
          <a:lstStyle/>
          <a:p>
            <a:fld id="{F175618A-3A75-6248-A32A-73394C8493E2}" type="datetime1">
              <a:rPr lang="en-US" smtClean="0"/>
              <a:t>8/20/16</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3986784" cy="2980944"/>
          </a:xfrm>
        </p:spPr>
        <p:txBody>
          <a:bodyPr>
            <a:normAutofit/>
          </a:bodyPr>
          <a:lstStyle>
            <a:lvl1pPr marL="0" indent="0">
              <a:buNone/>
              <a:defRPr sz="1800"/>
            </a:lvl1pPr>
          </a:lstStyle>
          <a:p>
            <a:r>
              <a:rPr lang="en-US" smtClean="0"/>
              <a:t>Drag picture to placeholder or click icon to add</a:t>
            </a:r>
            <a:endParaRPr/>
          </a:p>
        </p:txBody>
      </p:sp>
      <p:sp>
        <p:nvSpPr>
          <p:cNvPr id="7" name="Picture Placeholder 8"/>
          <p:cNvSpPr>
            <a:spLocks noGrp="1"/>
          </p:cNvSpPr>
          <p:nvPr>
            <p:ph type="pic" sz="quarter" idx="14"/>
          </p:nvPr>
        </p:nvSpPr>
        <p:spPr>
          <a:xfrm>
            <a:off x="4928616" y="1129553"/>
            <a:ext cx="3986784" cy="2980944"/>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2" name="Title 1"/>
          <p:cNvSpPr>
            <a:spLocks noGrp="1"/>
          </p:cNvSpPr>
          <p:nvPr>
            <p:ph type="ctrTitle"/>
          </p:nvPr>
        </p:nvSpPr>
        <p:spPr>
          <a:xfrm>
            <a:off x="0" y="4114800"/>
            <a:ext cx="8915400" cy="877824"/>
          </a:xfrm>
        </p:spPr>
        <p:txBody>
          <a:bodyPr tIns="137160" bIns="137160" anchor="b" anchorCtr="0">
            <a:normAutofit/>
          </a:bodyPr>
          <a:lstStyle>
            <a:lvl1pPr>
              <a:defRPr sz="2400"/>
            </a:lvl1pPr>
          </a:lstStyle>
          <a:p>
            <a:r>
              <a:rPr lang="en-US" smtClean="0"/>
              <a:t>Click to edit Master title style</a:t>
            </a:r>
            <a:endParaRPr/>
          </a:p>
        </p:txBody>
      </p:sp>
      <p:sp>
        <p:nvSpPr>
          <p:cNvPr id="3" name="Subtitle 2"/>
          <p:cNvSpPr>
            <a:spLocks noGrp="1"/>
          </p:cNvSpPr>
          <p:nvPr>
            <p:ph type="subTitle" idx="1"/>
          </p:nvPr>
        </p:nvSpPr>
        <p:spPr>
          <a:xfrm>
            <a:off x="914400" y="5002305"/>
            <a:ext cx="8001000" cy="1855695"/>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137160" rIns="274320" bIns="137160" rtlCol="0" anchor="t" anchorCtr="0">
            <a:normAutofit/>
          </a:bodyPr>
          <a:lstStyle>
            <a:lvl1pPr marL="0" indent="0" algn="l" defTabSz="914400" rtl="0" eaLnBrk="1" latinLnBrk="0" hangingPunct="1">
              <a:spcBef>
                <a:spcPts val="300"/>
              </a:spcBef>
              <a:buNone/>
              <a:defRPr sz="16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6580094" y="188259"/>
            <a:ext cx="2133600" cy="365125"/>
          </a:xfrm>
        </p:spPr>
        <p:txBody>
          <a:bodyPr/>
          <a:lstStyle/>
          <a:p>
            <a:fld id="{48CD3531-13FF-D149-B066-E060F4DC6108}" type="datetime1">
              <a:rPr lang="en-US" smtClean="0"/>
              <a:t>8/20/16</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6601968" cy="2980944"/>
          </a:xfrm>
        </p:spPr>
        <p:txBody>
          <a:bodyPr>
            <a:normAutofit/>
          </a:bodyPr>
          <a:lstStyle>
            <a:lvl1pPr marL="0" indent="0">
              <a:buNone/>
              <a:defRPr sz="1800"/>
            </a:lvl1pPr>
          </a:lstStyle>
          <a:p>
            <a:r>
              <a:rPr lang="en-US" smtClean="0"/>
              <a:t>Drag picture to placeholder or click icon to add</a:t>
            </a:r>
            <a:endParaRPr/>
          </a:p>
        </p:txBody>
      </p:sp>
      <p:sp>
        <p:nvSpPr>
          <p:cNvPr id="7" name="Picture Placeholder 8"/>
          <p:cNvSpPr>
            <a:spLocks noGrp="1"/>
          </p:cNvSpPr>
          <p:nvPr>
            <p:ph type="pic" sz="quarter" idx="14"/>
          </p:nvPr>
        </p:nvSpPr>
        <p:spPr>
          <a:xfrm>
            <a:off x="7543800" y="1129553"/>
            <a:ext cx="1371600" cy="1481328"/>
          </a:xfrm>
        </p:spPr>
        <p:txBody>
          <a:bodyPr>
            <a:normAutofit/>
          </a:bodyPr>
          <a:lstStyle>
            <a:lvl1pPr marL="0" indent="0">
              <a:buNone/>
              <a:defRPr sz="1800"/>
            </a:lvl1pPr>
          </a:lstStyle>
          <a:p>
            <a:r>
              <a:rPr lang="en-US" smtClean="0"/>
              <a:t>Drag picture to placeholder or click icon to add</a:t>
            </a:r>
            <a:endParaRPr/>
          </a:p>
        </p:txBody>
      </p:sp>
      <p:sp>
        <p:nvSpPr>
          <p:cNvPr id="8" name="Picture Placeholder 8"/>
          <p:cNvSpPr>
            <a:spLocks noGrp="1"/>
          </p:cNvSpPr>
          <p:nvPr>
            <p:ph type="pic" sz="quarter" idx="15"/>
          </p:nvPr>
        </p:nvSpPr>
        <p:spPr>
          <a:xfrm>
            <a:off x="7543800" y="2629169"/>
            <a:ext cx="1371600" cy="1481328"/>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DB4804F-E27E-0646-83A4-94002984D6BA}" type="datetime1">
              <a:rPr lang="en-US" smtClean="0"/>
              <a:t>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BF2F0-AF9B-EA4E-A22B-95F254CB3DE4}"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7553" y="1129554"/>
            <a:ext cx="914400" cy="5533278"/>
          </a:xfrm>
        </p:spPr>
        <p:txBody>
          <a:bodyPr vert="eaVert" lIns="274320" tIns="685800" bIns="685800"/>
          <a:lstStyle/>
          <a:p>
            <a:r>
              <a:rPr lang="en-US" smtClean="0"/>
              <a:t>Click to edit Master title style</a:t>
            </a:r>
            <a:endParaRPr/>
          </a:p>
        </p:txBody>
      </p:sp>
      <p:sp>
        <p:nvSpPr>
          <p:cNvPr id="3" name="Vertical Text Placeholder 2"/>
          <p:cNvSpPr>
            <a:spLocks noGrp="1"/>
          </p:cNvSpPr>
          <p:nvPr>
            <p:ph type="body" orient="vert" idx="1"/>
          </p:nvPr>
        </p:nvSpPr>
        <p:spPr>
          <a:xfrm>
            <a:off x="1117600" y="1734671"/>
            <a:ext cx="6426200" cy="4542304"/>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335BC1A-9462-7B4A-B4CD-65DD3CE2832A}" type="datetime1">
              <a:rPr lang="en-US" smtClean="0"/>
              <a:t>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BF2F0-AF9B-EA4E-A22B-95F254CB3DE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211037E-22E4-844E-980C-A9B291F041B9}" type="datetime1">
              <a:rPr lang="en-US" smtClean="0"/>
              <a:t>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BF2F0-AF9B-EA4E-A22B-95F254CB3DE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0" y="5025435"/>
            <a:ext cx="8915400" cy="914400"/>
          </a:xfrm>
        </p:spPr>
        <p:txBody>
          <a:bodyPr/>
          <a:lstStyle/>
          <a:p>
            <a:r>
              <a:rPr lang="en-US" smtClean="0"/>
              <a:t>Click to edit Master title style</a:t>
            </a:r>
            <a:endParaRPr/>
          </a:p>
        </p:txBody>
      </p:sp>
      <p:sp>
        <p:nvSpPr>
          <p:cNvPr id="3" name="Subtitle 2"/>
          <p:cNvSpPr>
            <a:spLocks noGrp="1"/>
          </p:cNvSpPr>
          <p:nvPr>
            <p:ph type="subTitle" idx="1"/>
          </p:nvPr>
        </p:nvSpPr>
        <p:spPr>
          <a:xfrm>
            <a:off x="914400" y="5943600"/>
            <a:ext cx="8001000" cy="91440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92608" tIns="91440" rIns="274320" bIns="91440" rtlCol="0" anchor="t" anchorCtr="0"/>
          <a:lstStyle>
            <a:lvl1pPr marL="0" indent="0" algn="l" defTabSz="914400" rtl="0" eaLnBrk="1" latinLnBrk="0" hangingPunct="1">
              <a:spcBef>
                <a:spcPts val="300"/>
              </a:spcBef>
              <a:buNone/>
              <a:defRPr sz="1800" kern="1200">
                <a:solidFill>
                  <a:schemeClr val="tx1">
                    <a:lumMod val="65000"/>
                    <a:lumOff val="3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7BB23764-E766-AA49-9B78-9C07F9D03EFE}" type="datetime1">
              <a:rPr lang="en-US" smtClean="0"/>
              <a:t>8/20/16</a:t>
            </a:fld>
            <a:endParaRPr lang="en-US"/>
          </a:p>
        </p:txBody>
      </p:sp>
      <p:sp>
        <p:nvSpPr>
          <p:cNvPr id="5" name="Footer Placeholder 4"/>
          <p:cNvSpPr>
            <a:spLocks noGrp="1"/>
          </p:cNvSpPr>
          <p:nvPr>
            <p:ph type="ftr" sz="quarter" idx="11"/>
          </p:nvPr>
        </p:nvSpPr>
        <p:spPr/>
        <p:txBody>
          <a:bodyPr/>
          <a:lstStyle/>
          <a:p>
            <a:endParaRPr lang="en-US"/>
          </a:p>
        </p:txBody>
      </p:sp>
      <p:sp>
        <p:nvSpPr>
          <p:cNvPr id="9" name="Picture Placeholder 8"/>
          <p:cNvSpPr>
            <a:spLocks noGrp="1"/>
          </p:cNvSpPr>
          <p:nvPr>
            <p:ph type="pic" sz="quarter" idx="13"/>
          </p:nvPr>
        </p:nvSpPr>
        <p:spPr>
          <a:xfrm>
            <a:off x="927100" y="1129553"/>
            <a:ext cx="7988300" cy="3886200"/>
          </a:xfrm>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200399"/>
            <a:ext cx="8915400" cy="2286000"/>
          </a:xfrm>
          <a:solidFill>
            <a:schemeClr val="tx2"/>
          </a:solidFill>
        </p:spPr>
        <p:txBody>
          <a:bodyPr vert="horz" lIns="1188720" tIns="45720" rIns="274320" bIns="45720" rtlCol="0" anchor="b" anchorCtr="0">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914400" y="5484607"/>
            <a:ext cx="8001000" cy="777240"/>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91440" rIns="274320" bIns="91440" rtlCol="0" anchor="ctr" anchorCtr="0">
            <a:normAutofit/>
          </a:bodyPr>
          <a:lstStyle>
            <a:lvl1pPr marL="0" indent="0" algn="l" defTabSz="914400" rtl="0" eaLnBrk="1" latinLnBrk="0" hangingPunct="1">
              <a:spcBef>
                <a:spcPts val="3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3E8F69-84C7-F54D-90EE-A44D41480049}" type="datetime1">
              <a:rPr lang="en-US" smtClean="0"/>
              <a:t>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BF2F0-AF9B-EA4E-A22B-95F254CB3DE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117600"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5147534" y="2595563"/>
            <a:ext cx="3566160" cy="3681412"/>
          </a:xfrm>
        </p:spPr>
        <p:txBody>
          <a:bodyPr>
            <a:normAutofit/>
          </a:bodyPr>
          <a:lstStyle>
            <a:lvl1pPr>
              <a:defRPr sz="18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a:xfrm>
            <a:off x="6580094" y="188259"/>
            <a:ext cx="2133600" cy="365125"/>
          </a:xfrm>
        </p:spPr>
        <p:txBody>
          <a:bodyPr/>
          <a:lstStyle/>
          <a:p>
            <a:fld id="{0CA1C14C-C922-4F4A-9573-6B206BAE0C15}" type="datetime1">
              <a:rPr lang="en-US" smtClean="0"/>
              <a:t>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BF2F0-AF9B-EA4E-A22B-95F254CB3DE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1120588"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588"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5147534" y="2017713"/>
            <a:ext cx="3566160" cy="877887"/>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47534" y="3065929"/>
            <a:ext cx="3566160" cy="3211046"/>
          </a:xfrm>
        </p:spPr>
        <p:txBody>
          <a:bodyPr>
            <a:normAutofit/>
          </a:bodyPr>
          <a:lstStyle>
            <a:lvl1pPr>
              <a:defRPr sz="18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a:xfrm>
            <a:off x="6580094" y="188259"/>
            <a:ext cx="2133600" cy="365125"/>
          </a:xfrm>
        </p:spPr>
        <p:txBody>
          <a:bodyPr/>
          <a:lstStyle/>
          <a:p>
            <a:fld id="{5045CCA5-9BE2-5F42-8DF1-24817CE67840}" type="datetime1">
              <a:rPr lang="en-US" smtClean="0"/>
              <a:t>8/20/16</a:t>
            </a:fld>
            <a:endParaRPr lang="en-US"/>
          </a:p>
        </p:txBody>
      </p:sp>
      <p:sp>
        <p:nvSpPr>
          <p:cNvPr id="8" name="Footer Placeholder 7"/>
          <p:cNvSpPr>
            <a:spLocks noGrp="1"/>
          </p:cNvSpPr>
          <p:nvPr>
            <p:ph type="ftr" sz="quarter" idx="11"/>
          </p:nvPr>
        </p:nvSpPr>
        <p:spPr>
          <a:xfrm>
            <a:off x="1120588" y="188259"/>
            <a:ext cx="2895600" cy="365125"/>
          </a:xfrm>
        </p:spPr>
        <p:txBody>
          <a:bodyPr/>
          <a:lstStyle/>
          <a:p>
            <a:endParaRPr lang="en-US"/>
          </a:p>
        </p:txBody>
      </p:sp>
      <p:sp>
        <p:nvSpPr>
          <p:cNvPr id="9" name="Slide Number Placeholder 8"/>
          <p:cNvSpPr>
            <a:spLocks noGrp="1"/>
          </p:cNvSpPr>
          <p:nvPr>
            <p:ph type="sldNum" sz="quarter" idx="12"/>
          </p:nvPr>
        </p:nvSpPr>
        <p:spPr/>
        <p:txBody>
          <a:bodyPr/>
          <a:lstStyle/>
          <a:p>
            <a:fld id="{9B6BF2F0-AF9B-EA4E-A22B-95F254CB3DE4}" type="slidenum">
              <a:rPr lang="en-US" smtClean="0"/>
              <a:t>‹#›</a:t>
            </a:fld>
            <a:endParaRPr lang="en-US"/>
          </a:p>
        </p:txBody>
      </p:sp>
      <p:cxnSp>
        <p:nvCxnSpPr>
          <p:cNvPr id="11" name="Straight Connector 10"/>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2028"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238974" y="2904565"/>
            <a:ext cx="3383280" cy="1588"/>
          </a:xfrm>
          <a:prstGeom prst="line">
            <a:avLst/>
          </a:prstGeom>
          <a:ln w="381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9FAD0C47-3166-8A4C-88FF-50B5ECBD59F1}" type="datetime1">
              <a:rPr lang="en-US" smtClean="0"/>
              <a:t>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BF2F0-AF9B-EA4E-A22B-95F254CB3DE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A3FD30-8F5B-3B43-818A-24ADCFA9D5B4}" type="datetime1">
              <a:rPr lang="en-US" smtClean="0"/>
              <a:t>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BF2F0-AF9B-EA4E-A22B-95F254CB3DE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1124712"/>
            <a:ext cx="8915400" cy="914400"/>
          </a:xfrm>
          <a:solidFill>
            <a:schemeClr val="tx2"/>
          </a:solidFill>
        </p:spPr>
        <p:txBody>
          <a:bodyPr vert="horz" lIns="1188720" tIns="45720" rIns="274320" bIns="45720" rtlCol="0" anchor="ctr">
            <a:normAutofit/>
          </a:bodyPr>
          <a:lstStyle>
            <a:lvl1pPr marL="0" indent="0" algn="l" defTabSz="914400" rtl="0" eaLnBrk="1" latinLnBrk="0" hangingPunct="1">
              <a:spcBef>
                <a:spcPct val="0"/>
              </a:spcBef>
              <a:buNone/>
              <a:defRPr sz="3600" kern="1200">
                <a:solidFill>
                  <a:schemeClr val="bg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5147534" y="2590800"/>
            <a:ext cx="3566160" cy="3686175"/>
          </a:xfrm>
        </p:spPr>
        <p:txBody>
          <a:bodyPr/>
          <a:lstStyle>
            <a:lvl1pPr>
              <a:defRPr sz="1800"/>
            </a:lvl1pPr>
            <a:lvl2pPr>
              <a:defRPr sz="1800"/>
            </a:lvl2pPr>
            <a:lvl3pPr>
              <a:defRPr sz="1800"/>
            </a:lvl3pPr>
            <a:lvl4pPr>
              <a:defRPr sz="1800"/>
            </a:lvl4pPr>
            <a:lvl5pPr>
              <a:defRPr sz="1800"/>
            </a:lvl5pPr>
            <a:lvl6pPr marL="2055813" indent="-344488">
              <a:defRPr sz="2000"/>
            </a:lvl6pPr>
            <a:lvl7pPr marL="2055813" indent="-344488">
              <a:defRPr sz="2000"/>
            </a:lvl7pPr>
            <a:lvl8pPr marL="2055813" indent="-344488">
              <a:defRPr sz="2000"/>
            </a:lvl8pPr>
            <a:lvl9pPr marL="2055813" indent="-344488">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900952" y="2039111"/>
            <a:ext cx="3566160" cy="4224528"/>
          </a:xfr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292608" tIns="274320" rIns="274320" bIns="274320" rtlCol="0" anchor="t" anchorCtr="0">
            <a:normAutofit/>
          </a:bodyPr>
          <a:lstStyle>
            <a:lvl1pPr marL="0" indent="0" algn="l" defTabSz="914400" rtl="0" eaLnBrk="1" latinLnBrk="0" hangingPunct="1">
              <a:spcBef>
                <a:spcPts val="2000"/>
              </a:spcBef>
              <a:buClr>
                <a:schemeClr val="accent1"/>
              </a:buClr>
              <a:buFont typeface="Wingdings 2" pitchFamily="18" charset="2"/>
              <a:buNone/>
              <a:defRPr sz="1800" kern="1200">
                <a:solidFill>
                  <a:schemeClr val="tx1">
                    <a:lumMod val="65000"/>
                    <a:lumOff val="3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580094" y="188259"/>
            <a:ext cx="2133600" cy="365125"/>
          </a:xfrm>
        </p:spPr>
        <p:txBody>
          <a:bodyPr/>
          <a:lstStyle/>
          <a:p>
            <a:fld id="{0F358752-84E5-2047-A64D-4309E4640DA2}" type="datetime1">
              <a:rPr lang="en-US" smtClean="0"/>
              <a:t>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BF2F0-AF9B-EA4E-A22B-95F254CB3DE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123856"/>
            <a:ext cx="8913813" cy="914400"/>
          </a:xfrm>
          <a:prstGeom prst="rect">
            <a:avLst/>
          </a:prstGeom>
          <a:solidFill>
            <a:schemeClr val="tx2"/>
          </a:solidFill>
        </p:spPr>
        <p:txBody>
          <a:bodyPr vert="horz" lIns="1188720" tIns="45720" rIns="27432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114424" y="2595562"/>
            <a:ext cx="7610476" cy="367076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580094" y="188259"/>
            <a:ext cx="2133600" cy="365125"/>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4911D614-676D-CA4E-896F-AF9583A18946}" type="datetime1">
              <a:rPr lang="en-US" smtClean="0"/>
              <a:t>8/20/16</a:t>
            </a:fld>
            <a:endParaRPr lang="en-US"/>
          </a:p>
        </p:txBody>
      </p:sp>
      <p:sp>
        <p:nvSpPr>
          <p:cNvPr id="5" name="Footer Placeholder 4"/>
          <p:cNvSpPr>
            <a:spLocks noGrp="1"/>
          </p:cNvSpPr>
          <p:nvPr>
            <p:ph type="ftr" sz="quarter" idx="3"/>
          </p:nvPr>
        </p:nvSpPr>
        <p:spPr>
          <a:xfrm>
            <a:off x="1120588" y="188259"/>
            <a:ext cx="2895600" cy="365125"/>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789894" y="6569075"/>
            <a:ext cx="457200" cy="365125"/>
          </a:xfrm>
          <a:prstGeom prst="rect">
            <a:avLst/>
          </a:prstGeom>
        </p:spPr>
        <p:txBody>
          <a:bodyPr vert="horz" lIns="91440" tIns="45720" rIns="91440" bIns="45720" rtlCol="0" anchor="ctr"/>
          <a:lstStyle>
            <a:lvl1pPr algn="ctr">
              <a:defRPr sz="800">
                <a:solidFill>
                  <a:schemeClr val="tx1">
                    <a:lumMod val="65000"/>
                    <a:lumOff val="35000"/>
                  </a:schemeClr>
                </a:solidFill>
              </a:defRPr>
            </a:lvl1pPr>
          </a:lstStyle>
          <a:p>
            <a:fld id="{9B6BF2F0-AF9B-EA4E-A22B-95F254CB3DE4}" type="slidenum">
              <a:rPr lang="en-US" smtClean="0"/>
              <a:t>‹#›</a:t>
            </a:fld>
            <a:endParaRPr lang="en-US"/>
          </a:p>
        </p:txBody>
      </p:sp>
      <p:sp>
        <p:nvSpPr>
          <p:cNvPr id="7" name="Rectangle 6"/>
          <p:cNvSpPr/>
          <p:nvPr/>
        </p:nvSpPr>
        <p:spPr>
          <a:xfrm>
            <a:off x="914400" y="0"/>
            <a:ext cx="7999413" cy="18288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914400" y="6675120"/>
            <a:ext cx="7999413" cy="18288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Lst>
  <p:hf sldNum="0" hdr="0" ftr="0" dt="0"/>
  <p:txStyles>
    <p:titleStyle>
      <a:lvl1pPr marL="0" indent="0" algn="l"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50000"/>
          </a:schemeClr>
        </a:buClr>
        <a:buFont typeface="Wingdings 2" pitchFamily="18" charset="2"/>
        <a:buChar char=""/>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Font typeface="Wingdings 2" pitchFamily="18" charset="2"/>
        <a:buChar char=""/>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repository.upenn.edu/think_tanks/10/"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thebestschools.org/features/most-influential-think-tank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ira.or.jp/english/nwdtt/nwdtt.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Think Tanks</a:t>
            </a:r>
            <a:endParaRPr lang="en-US" dirty="0"/>
          </a:p>
        </p:txBody>
      </p:sp>
      <p:sp>
        <p:nvSpPr>
          <p:cNvPr id="3" name="Subtitle 2"/>
          <p:cNvSpPr>
            <a:spLocks noGrp="1"/>
          </p:cNvSpPr>
          <p:nvPr>
            <p:ph type="subTitle" idx="1"/>
          </p:nvPr>
        </p:nvSpPr>
        <p:spPr>
          <a:xfrm>
            <a:off x="944007" y="3886199"/>
            <a:ext cx="7328931" cy="2205987"/>
          </a:xfrm>
        </p:spPr>
        <p:txBody>
          <a:bodyPr>
            <a:normAutofit fontScale="62500" lnSpcReduction="20000"/>
          </a:bodyPr>
          <a:lstStyle/>
          <a:p>
            <a:r>
              <a:rPr lang="en-US" sz="5100" dirty="0" smtClean="0"/>
              <a:t>Regional Science Academy – Think Tank Task Force</a:t>
            </a:r>
          </a:p>
          <a:p>
            <a:r>
              <a:rPr lang="en-US" sz="3800" dirty="0" smtClean="0"/>
              <a:t>Kingsley Haynes, Co-Chair</a:t>
            </a:r>
          </a:p>
          <a:p>
            <a:r>
              <a:rPr lang="en-US" sz="3800" dirty="0" smtClean="0"/>
              <a:t>September 2016</a:t>
            </a:r>
          </a:p>
          <a:p>
            <a:endParaRPr lang="en-US" sz="5100" dirty="0"/>
          </a:p>
        </p:txBody>
      </p:sp>
    </p:spTree>
    <p:extLst>
      <p:ext uri="{BB962C8B-B14F-4D97-AF65-F5344CB8AC3E}">
        <p14:creationId xmlns:p14="http://schemas.microsoft.com/office/powerpoint/2010/main" val="105304713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The Tanks and Civil Societies</a:t>
            </a:r>
            <a:r>
              <a:rPr lang="en-US" dirty="0" smtClean="0"/>
              <a:t/>
            </a:r>
            <a:br>
              <a:rPr lang="en-US" dirty="0" smtClean="0"/>
            </a:br>
            <a:r>
              <a:rPr lang="en-US" sz="2700" dirty="0" smtClean="0"/>
              <a:t>J.G. </a:t>
            </a:r>
            <a:r>
              <a:rPr lang="en-US" sz="2700" dirty="0" err="1" smtClean="0"/>
              <a:t>McGann</a:t>
            </a:r>
            <a:r>
              <a:rPr lang="en-US" sz="2700" dirty="0" smtClean="0"/>
              <a:t> &amp; R.K. Weaver (2000, 2002, 2005)</a:t>
            </a:r>
            <a:endParaRPr lang="en-US" sz="2700" dirty="0"/>
          </a:p>
        </p:txBody>
      </p:sp>
      <p:sp>
        <p:nvSpPr>
          <p:cNvPr id="3" name="Content Placeholder 2"/>
          <p:cNvSpPr>
            <a:spLocks noGrp="1"/>
          </p:cNvSpPr>
          <p:nvPr>
            <p:ph idx="1"/>
          </p:nvPr>
        </p:nvSpPr>
        <p:spPr/>
        <p:txBody>
          <a:bodyPr>
            <a:noAutofit/>
          </a:bodyPr>
          <a:lstStyle/>
          <a:p>
            <a:r>
              <a:rPr lang="en-US" dirty="0" smtClean="0"/>
              <a:t>Think tank typologies: advocacy, contract research, organization/university w/o students, policy clubs, policy enterprises, idea generators, furthering </a:t>
            </a:r>
            <a:r>
              <a:rPr lang="en-US" dirty="0" smtClean="0"/>
              <a:t>debate, </a:t>
            </a:r>
            <a:r>
              <a:rPr lang="en-US" dirty="0" smtClean="0"/>
              <a:t>policy oriented research clusters</a:t>
            </a:r>
          </a:p>
          <a:p>
            <a:r>
              <a:rPr lang="en-US" dirty="0" smtClean="0"/>
              <a:t>Rich (2004) typology elements: independent, non-interest based, non profit, non government, autonomous political agents, independently funded</a:t>
            </a:r>
          </a:p>
          <a:p>
            <a:r>
              <a:rPr lang="en-US" dirty="0" smtClean="0"/>
              <a:t>Alternative perspectives: instrumental vs. national</a:t>
            </a:r>
          </a:p>
          <a:p>
            <a:r>
              <a:rPr lang="en-US" dirty="0" smtClean="0"/>
              <a:t>Role of stakeholders</a:t>
            </a:r>
            <a:endParaRPr lang="en-US" sz="2800" dirty="0"/>
          </a:p>
        </p:txBody>
      </p:sp>
    </p:spTree>
    <p:extLst>
      <p:ext uri="{BB962C8B-B14F-4D97-AF65-F5344CB8AC3E}">
        <p14:creationId xmlns:p14="http://schemas.microsoft.com/office/powerpoint/2010/main" val="52842098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RSA Think Tank Observation</a:t>
            </a:r>
            <a:endParaRPr lang="en-US" dirty="0"/>
          </a:p>
        </p:txBody>
      </p:sp>
      <p:sp>
        <p:nvSpPr>
          <p:cNvPr id="3" name="Content Placeholder 2"/>
          <p:cNvSpPr>
            <a:spLocks noGrp="1"/>
          </p:cNvSpPr>
          <p:nvPr>
            <p:ph idx="1"/>
          </p:nvPr>
        </p:nvSpPr>
        <p:spPr/>
        <p:txBody>
          <a:bodyPr/>
          <a:lstStyle/>
          <a:p>
            <a:r>
              <a:rPr lang="en-US" dirty="0" smtClean="0"/>
              <a:t>All think tanks appear to have national/regional/local geographic focus and/or subject focus</a:t>
            </a:r>
          </a:p>
          <a:p>
            <a:r>
              <a:rPr lang="en-US" dirty="0" smtClean="0"/>
              <a:t>Multiple think tanks may be doing similar content analysis (urbanization, poverty alleviation, housing, etc.) in different places and fitting their results to national or local settings.</a:t>
            </a:r>
          </a:p>
          <a:p>
            <a:r>
              <a:rPr lang="en-US" dirty="0" smtClean="0"/>
              <a:t>UN/World Bank/International interests about what think tanks do locally and their roles which reflect think tank association at national/international levels </a:t>
            </a:r>
            <a:endParaRPr lang="en-US" dirty="0"/>
          </a:p>
        </p:txBody>
      </p:sp>
    </p:spTree>
    <p:extLst>
      <p:ext uri="{BB962C8B-B14F-4D97-AF65-F5344CB8AC3E}">
        <p14:creationId xmlns:p14="http://schemas.microsoft.com/office/powerpoint/2010/main" val="2731280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RSA Think Tank Proposal</a:t>
            </a:r>
            <a:endParaRPr lang="en-US" dirty="0"/>
          </a:p>
        </p:txBody>
      </p:sp>
      <p:sp>
        <p:nvSpPr>
          <p:cNvPr id="3" name="Content Placeholder 2"/>
          <p:cNvSpPr>
            <a:spLocks noGrp="1"/>
          </p:cNvSpPr>
          <p:nvPr>
            <p:ph idx="1"/>
          </p:nvPr>
        </p:nvSpPr>
        <p:spPr/>
        <p:txBody>
          <a:bodyPr>
            <a:normAutofit lnSpcReduction="10000"/>
          </a:bodyPr>
          <a:lstStyle/>
          <a:p>
            <a:pPr marL="0" indent="0" algn="ctr">
              <a:buNone/>
            </a:pPr>
            <a:r>
              <a:rPr lang="en-US" sz="2400" b="1" dirty="0" smtClean="0"/>
              <a:t>FILL THE GAP?</a:t>
            </a:r>
            <a:endParaRPr lang="en-US" sz="2400" b="1" dirty="0" smtClean="0"/>
          </a:p>
          <a:p>
            <a:r>
              <a:rPr lang="en-US" dirty="0" smtClean="0"/>
              <a:t>RSA </a:t>
            </a:r>
            <a:r>
              <a:rPr lang="en-US" dirty="0" smtClean="0"/>
              <a:t>has a content or subject area focus that can be developed and made distinctive (regional disparity, regional response to disaster and hazards, regional environment and sustainability, regional convergence etc.) Taken alone this would not make RSA Think Tank unique.</a:t>
            </a:r>
          </a:p>
          <a:p>
            <a:r>
              <a:rPr lang="en-US" dirty="0" smtClean="0"/>
              <a:t>However, there is no truly internationally integrated think tank working group on regional development </a:t>
            </a:r>
            <a:r>
              <a:rPr lang="en-US" dirty="0" smtClean="0"/>
              <a:t>issues </a:t>
            </a:r>
            <a:r>
              <a:rPr lang="en-US" dirty="0" smtClean="0"/>
              <a:t>focusing on lessons learned world wide.</a:t>
            </a:r>
          </a:p>
          <a:p>
            <a:pPr marL="0" indent="0">
              <a:buNone/>
            </a:pPr>
            <a:endParaRPr lang="en-US" dirty="0"/>
          </a:p>
        </p:txBody>
      </p:sp>
    </p:spTree>
    <p:extLst>
      <p:ext uri="{BB962C8B-B14F-4D97-AF65-F5344CB8AC3E}">
        <p14:creationId xmlns:p14="http://schemas.microsoft.com/office/powerpoint/2010/main" val="4278188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URL: </a:t>
            </a:r>
            <a:r>
              <a:rPr lang="en-US" dirty="0" err="1" smtClean="0"/>
              <a:t>RSAThinkTank.gmu.edu</a:t>
            </a:r>
            <a:endParaRPr lang="en-US" dirty="0"/>
          </a:p>
        </p:txBody>
      </p:sp>
      <p:sp>
        <p:nvSpPr>
          <p:cNvPr id="3" name="Content Placeholder 2"/>
          <p:cNvSpPr>
            <a:spLocks noGrp="1"/>
          </p:cNvSpPr>
          <p:nvPr>
            <p:ph idx="1"/>
          </p:nvPr>
        </p:nvSpPr>
        <p:spPr/>
        <p:txBody>
          <a:bodyPr/>
          <a:lstStyle/>
          <a:p>
            <a:pPr marL="0" indent="0">
              <a:buNone/>
            </a:pPr>
            <a:r>
              <a:rPr lang="en-US" dirty="0" smtClean="0"/>
              <a:t>Purpose:</a:t>
            </a:r>
          </a:p>
          <a:p>
            <a:r>
              <a:rPr lang="en-US" dirty="0" smtClean="0"/>
              <a:t>Provide a location for gathering think tank information for task force discussions</a:t>
            </a:r>
          </a:p>
          <a:p>
            <a:r>
              <a:rPr lang="en-US" dirty="0" smtClean="0"/>
              <a:t>Provide a location for shared comments and recommendations</a:t>
            </a:r>
            <a:endParaRPr lang="en-US" dirty="0"/>
          </a:p>
        </p:txBody>
      </p:sp>
    </p:spTree>
    <p:extLst>
      <p:ext uri="{BB962C8B-B14F-4D97-AF65-F5344CB8AC3E}">
        <p14:creationId xmlns:p14="http://schemas.microsoft.com/office/powerpoint/2010/main" val="308100082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 Tank: Defined</a:t>
            </a:r>
            <a:endParaRPr lang="en-US" dirty="0"/>
          </a:p>
        </p:txBody>
      </p:sp>
      <p:sp>
        <p:nvSpPr>
          <p:cNvPr id="3" name="Content Placeholder 2"/>
          <p:cNvSpPr>
            <a:spLocks noGrp="1"/>
          </p:cNvSpPr>
          <p:nvPr>
            <p:ph idx="1"/>
          </p:nvPr>
        </p:nvSpPr>
        <p:spPr/>
        <p:txBody>
          <a:bodyPr/>
          <a:lstStyle/>
          <a:p>
            <a:pPr marL="0" indent="0">
              <a:buNone/>
            </a:pPr>
            <a:r>
              <a:rPr lang="en-US" dirty="0" smtClean="0"/>
              <a:t>Policy institute or research institute or organization that performs research and advocacy concerning topics such as social policy, political strategy, economics, military technology and culture.</a:t>
            </a:r>
          </a:p>
          <a:p>
            <a:pPr marL="0" indent="0">
              <a:buNone/>
            </a:pPr>
            <a:endParaRPr lang="en-US" dirty="0"/>
          </a:p>
          <a:p>
            <a:pPr marL="0" indent="0">
              <a:buNone/>
            </a:pPr>
            <a:r>
              <a:rPr lang="en-US" dirty="0" smtClean="0"/>
              <a:t>May be public or private, interdisciplinary or topic specific.</a:t>
            </a:r>
            <a:endParaRPr lang="en-US" dirty="0"/>
          </a:p>
        </p:txBody>
      </p:sp>
    </p:spTree>
    <p:extLst>
      <p:ext uri="{BB962C8B-B14F-4D97-AF65-F5344CB8AC3E}">
        <p14:creationId xmlns:p14="http://schemas.microsoft.com/office/powerpoint/2010/main" val="306779508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Think Tanks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Royal United Services </a:t>
            </a:r>
            <a:r>
              <a:rPr lang="en-US" dirty="0" smtClean="0"/>
              <a:t>Institution (1931)</a:t>
            </a:r>
            <a:endParaRPr lang="en-US" dirty="0" smtClean="0"/>
          </a:p>
          <a:p>
            <a:pPr lvl="1"/>
            <a:r>
              <a:rPr lang="en-US" dirty="0" smtClean="0"/>
              <a:t>Also called Royal United Services Institute for Defense and Security Studies</a:t>
            </a:r>
          </a:p>
          <a:p>
            <a:r>
              <a:rPr lang="en-US" dirty="0" smtClean="0"/>
              <a:t>Fabian Society (1884)</a:t>
            </a:r>
          </a:p>
          <a:p>
            <a:pPr lvl="1"/>
            <a:r>
              <a:rPr lang="en-US" dirty="0" smtClean="0"/>
              <a:t>Split in 1884 from Fellowship for New Life</a:t>
            </a:r>
          </a:p>
          <a:p>
            <a:r>
              <a:rPr lang="en-US" dirty="0" smtClean="0"/>
              <a:t>Brookings Institution (1916)</a:t>
            </a:r>
          </a:p>
          <a:p>
            <a:pPr lvl="1"/>
            <a:r>
              <a:rPr lang="en-US" dirty="0" smtClean="0"/>
              <a:t>Formerly the Institute for Government Research (IGR)</a:t>
            </a:r>
          </a:p>
          <a:p>
            <a:r>
              <a:rPr lang="en-US" dirty="0" smtClean="0"/>
              <a:t>Political and Economic Planning (1931)</a:t>
            </a:r>
          </a:p>
          <a:p>
            <a:pPr lvl="1"/>
            <a:r>
              <a:rPr lang="en-US" dirty="0" smtClean="0"/>
              <a:t>Merged with Centre for the Study of Social Policy, to become the Policy Studies Institute in 1978</a:t>
            </a:r>
          </a:p>
          <a:p>
            <a:endParaRPr lang="en-US" dirty="0"/>
          </a:p>
        </p:txBody>
      </p:sp>
    </p:spTree>
    <p:extLst>
      <p:ext uri="{BB962C8B-B14F-4D97-AF65-F5344CB8AC3E}">
        <p14:creationId xmlns:p14="http://schemas.microsoft.com/office/powerpoint/2010/main" val="255100892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Think Tank Total = 6,846</a:t>
            </a:r>
            <a:endParaRPr lang="en-US"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t="13694" b="13694"/>
          <a:stretch>
            <a:fillRect/>
          </a:stretch>
        </p:blipFill>
        <p:spPr bwMode="auto">
          <a:xfrm>
            <a:off x="1005566" y="2522990"/>
            <a:ext cx="7610476" cy="3670767"/>
          </a:xfrm>
          <a:prstGeom prst="rect">
            <a:avLst/>
          </a:prstGeom>
          <a:noFill/>
          <a:ln>
            <a:noFill/>
          </a:ln>
        </p:spPr>
      </p:pic>
      <p:sp>
        <p:nvSpPr>
          <p:cNvPr id="7" name="TextBox 6"/>
          <p:cNvSpPr txBox="1"/>
          <p:nvPr/>
        </p:nvSpPr>
        <p:spPr>
          <a:xfrm>
            <a:off x="983530" y="6188945"/>
            <a:ext cx="6827109" cy="461665"/>
          </a:xfrm>
          <a:prstGeom prst="rect">
            <a:avLst/>
          </a:prstGeom>
          <a:noFill/>
        </p:spPr>
        <p:txBody>
          <a:bodyPr wrap="none" rtlCol="0">
            <a:spAutoFit/>
          </a:bodyPr>
          <a:lstStyle/>
          <a:p>
            <a:r>
              <a:rPr lang="en-US" sz="2400" dirty="0" smtClean="0"/>
              <a:t>Source: Global Go To Think Tank Index Report – 2015 </a:t>
            </a:r>
            <a:endParaRPr lang="en-US" sz="2400" dirty="0"/>
          </a:p>
        </p:txBody>
      </p:sp>
    </p:spTree>
    <p:extLst>
      <p:ext uri="{BB962C8B-B14F-4D97-AF65-F5344CB8AC3E}">
        <p14:creationId xmlns:p14="http://schemas.microsoft.com/office/powerpoint/2010/main" val="24950075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Lists of Think Tanks #1</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hlinkClick r:id="rId2"/>
              </a:rPr>
              <a:t>http://repository.upenn.edu/think_tanks/10/</a:t>
            </a:r>
            <a:endParaRPr lang="en-US" dirty="0" smtClean="0"/>
          </a:p>
          <a:p>
            <a:r>
              <a:rPr lang="en-US" dirty="0" smtClean="0"/>
              <a:t>The </a:t>
            </a:r>
            <a:r>
              <a:rPr lang="en-US" i="1" dirty="0" smtClean="0"/>
              <a:t>Global Go To Think Tank Index Report (GGTTTI) </a:t>
            </a:r>
            <a:r>
              <a:rPr lang="en-US" dirty="0" smtClean="0"/>
              <a:t>from the Think Tanks and Civil Society Program (TTCSP) – University of Pennsylvania ranks think tanks worldwide.</a:t>
            </a:r>
          </a:p>
          <a:p>
            <a:r>
              <a:rPr lang="en-US" dirty="0" smtClean="0"/>
              <a:t>Categories used are</a:t>
            </a:r>
          </a:p>
          <a:p>
            <a:pPr lvl="1"/>
            <a:r>
              <a:rPr lang="en-US" dirty="0" smtClean="0"/>
              <a:t>Top Think Tanks in the World</a:t>
            </a:r>
          </a:p>
          <a:p>
            <a:pPr lvl="1"/>
            <a:r>
              <a:rPr lang="en-US" dirty="0" smtClean="0"/>
              <a:t>Top Think Tanks by Region</a:t>
            </a:r>
          </a:p>
          <a:p>
            <a:pPr lvl="1"/>
            <a:r>
              <a:rPr lang="en-US" dirty="0" smtClean="0"/>
              <a:t>Top Think Tanks by Area of Research</a:t>
            </a:r>
          </a:p>
          <a:p>
            <a:pPr lvl="1"/>
            <a:r>
              <a:rPr lang="en-US" dirty="0" smtClean="0"/>
              <a:t>Top Think Tanks by Special Achievement</a:t>
            </a:r>
            <a:endParaRPr lang="en-US" dirty="0"/>
          </a:p>
        </p:txBody>
      </p:sp>
    </p:spTree>
    <p:extLst>
      <p:ext uri="{BB962C8B-B14F-4D97-AF65-F5344CB8AC3E}">
        <p14:creationId xmlns:p14="http://schemas.microsoft.com/office/powerpoint/2010/main" val="266894806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Lists of Think Tanks #2</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hlinkClick r:id="rId2"/>
              </a:rPr>
              <a:t>http://www.thebestschools.org/features/most-influential-think-tanks</a:t>
            </a:r>
            <a:endParaRPr lang="en-US" dirty="0"/>
          </a:p>
          <a:p>
            <a:r>
              <a:rPr lang="en-US" dirty="0" smtClean="0"/>
              <a:t>Based on popularity of think tank’s website</a:t>
            </a:r>
          </a:p>
          <a:p>
            <a:pPr lvl="1"/>
            <a:r>
              <a:rPr lang="en-US" dirty="0" smtClean="0"/>
              <a:t>Average yearly revenue</a:t>
            </a:r>
          </a:p>
          <a:p>
            <a:pPr lvl="1"/>
            <a:r>
              <a:rPr lang="en-US" dirty="0" smtClean="0"/>
              <a:t>Average printed media references (impact factor?)</a:t>
            </a:r>
          </a:p>
          <a:p>
            <a:pPr lvl="1"/>
            <a:r>
              <a:rPr lang="en-US" dirty="0" smtClean="0"/>
              <a:t>Number of categories included in </a:t>
            </a:r>
            <a:r>
              <a:rPr lang="en-US" i="1" dirty="0" smtClean="0"/>
              <a:t>Global Go To Think Tank Index</a:t>
            </a:r>
          </a:p>
          <a:p>
            <a:r>
              <a:rPr lang="en-US" dirty="0" smtClean="0"/>
              <a:t>‘It is based on the perceptions of hundreds of journalists, policymakers, and think tank employees.’</a:t>
            </a:r>
          </a:p>
          <a:p>
            <a:pPr lvl="1"/>
            <a:endParaRPr lang="en-US" dirty="0" smtClean="0"/>
          </a:p>
          <a:p>
            <a:endParaRPr lang="en-US" dirty="0"/>
          </a:p>
        </p:txBody>
      </p:sp>
    </p:spTree>
    <p:extLst>
      <p:ext uri="{BB962C8B-B14F-4D97-AF65-F5344CB8AC3E}">
        <p14:creationId xmlns:p14="http://schemas.microsoft.com/office/powerpoint/2010/main" val="147314664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Lists of Think Tanks #3</a:t>
            </a:r>
            <a:endParaRPr lang="en-US" dirty="0"/>
          </a:p>
        </p:txBody>
      </p:sp>
      <p:sp>
        <p:nvSpPr>
          <p:cNvPr id="3" name="Content Placeholder 2"/>
          <p:cNvSpPr>
            <a:spLocks noGrp="1"/>
          </p:cNvSpPr>
          <p:nvPr>
            <p:ph idx="1"/>
          </p:nvPr>
        </p:nvSpPr>
        <p:spPr/>
        <p:txBody>
          <a:bodyPr/>
          <a:lstStyle/>
          <a:p>
            <a:pPr marL="0" indent="0">
              <a:buNone/>
            </a:pPr>
            <a:r>
              <a:rPr lang="en-US" dirty="0" smtClean="0">
                <a:hlinkClick r:id="rId2"/>
              </a:rPr>
              <a:t>http://www.nira.or.jp/english/nwdtt/nwdtt.html</a:t>
            </a:r>
            <a:endParaRPr lang="en-US" dirty="0" smtClean="0"/>
          </a:p>
          <a:p>
            <a:r>
              <a:rPr lang="en-US" dirty="0" smtClean="0"/>
              <a:t>AKA  World Directory of Think Tanks</a:t>
            </a:r>
          </a:p>
          <a:p>
            <a:r>
              <a:rPr lang="en-US" dirty="0" smtClean="0"/>
              <a:t>By National Institute for Research Advancement (NIRA) – a Japanese organization</a:t>
            </a:r>
          </a:p>
          <a:p>
            <a:r>
              <a:rPr lang="en-US" dirty="0" smtClean="0"/>
              <a:t>Provides a searchable database and list by county</a:t>
            </a:r>
            <a:endParaRPr lang="en-US" dirty="0"/>
          </a:p>
        </p:txBody>
      </p:sp>
    </p:spTree>
    <p:extLst>
      <p:ext uri="{BB962C8B-B14F-4D97-AF65-F5344CB8AC3E}">
        <p14:creationId xmlns:p14="http://schemas.microsoft.com/office/powerpoint/2010/main" val="361055542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 Tank Tasks</a:t>
            </a:r>
            <a:endParaRPr lang="en-US" dirty="0"/>
          </a:p>
        </p:txBody>
      </p:sp>
      <p:sp>
        <p:nvSpPr>
          <p:cNvPr id="3" name="Content Placeholder 2"/>
          <p:cNvSpPr>
            <a:spLocks noGrp="1"/>
          </p:cNvSpPr>
          <p:nvPr>
            <p:ph idx="1"/>
          </p:nvPr>
        </p:nvSpPr>
        <p:spPr/>
        <p:txBody>
          <a:bodyPr/>
          <a:lstStyle/>
          <a:p>
            <a:r>
              <a:rPr lang="en-US" dirty="0" smtClean="0"/>
              <a:t>Produce/incubate ideas to lead policy</a:t>
            </a:r>
          </a:p>
          <a:p>
            <a:r>
              <a:rPr lang="en-US" dirty="0" smtClean="0"/>
              <a:t>Collect/supply knowledge</a:t>
            </a:r>
          </a:p>
          <a:p>
            <a:r>
              <a:rPr lang="en-US" dirty="0" smtClean="0"/>
              <a:t>Promote/advocate ideas to sway opinion/policy/course of action</a:t>
            </a:r>
          </a:p>
          <a:p>
            <a:r>
              <a:rPr lang="en-US" dirty="0" smtClean="0"/>
              <a:t>Be intellectually independent for credibility</a:t>
            </a:r>
            <a:endParaRPr lang="en-US" dirty="0"/>
          </a:p>
        </p:txBody>
      </p:sp>
    </p:spTree>
    <p:extLst>
      <p:ext uri="{BB962C8B-B14F-4D97-AF65-F5344CB8AC3E}">
        <p14:creationId xmlns:p14="http://schemas.microsoft.com/office/powerpoint/2010/main" val="4145191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The Politics of Think Tanks in Europe</a:t>
            </a:r>
            <a:br>
              <a:rPr lang="en-US" i="1" dirty="0" smtClean="0"/>
            </a:br>
            <a:r>
              <a:rPr lang="en-US" sz="2700" dirty="0" err="1" smtClean="0"/>
              <a:t>Jesper</a:t>
            </a:r>
            <a:r>
              <a:rPr lang="en-US" sz="2700" dirty="0" smtClean="0"/>
              <a:t> </a:t>
            </a:r>
            <a:r>
              <a:rPr lang="en-US" sz="2700" dirty="0" err="1" smtClean="0"/>
              <a:t>Dalh</a:t>
            </a:r>
            <a:r>
              <a:rPr lang="en-US" sz="2700" dirty="0" smtClean="0"/>
              <a:t> </a:t>
            </a:r>
            <a:r>
              <a:rPr lang="en-US" sz="2700" dirty="0" err="1" smtClean="0"/>
              <a:t>Kelstrup</a:t>
            </a:r>
            <a:r>
              <a:rPr lang="en-US" sz="2700" dirty="0" smtClean="0"/>
              <a:t> (2016)</a:t>
            </a:r>
            <a:endParaRPr lang="en-US" sz="2700" dirty="0"/>
          </a:p>
        </p:txBody>
      </p:sp>
      <p:sp>
        <p:nvSpPr>
          <p:cNvPr id="3" name="Content Placeholder 2"/>
          <p:cNvSpPr>
            <a:spLocks noGrp="1"/>
          </p:cNvSpPr>
          <p:nvPr>
            <p:ph idx="1"/>
          </p:nvPr>
        </p:nvSpPr>
        <p:spPr/>
        <p:txBody>
          <a:bodyPr>
            <a:normAutofit/>
          </a:bodyPr>
          <a:lstStyle/>
          <a:p>
            <a:r>
              <a:rPr lang="en-US" dirty="0" smtClean="0"/>
              <a:t>Location and policy content (Craft &amp; </a:t>
            </a:r>
            <a:r>
              <a:rPr lang="en-US" dirty="0" err="1" smtClean="0"/>
              <a:t>Howlette</a:t>
            </a:r>
            <a:r>
              <a:rPr lang="en-US" dirty="0" smtClean="0"/>
              <a:t>, 2012)</a:t>
            </a:r>
          </a:p>
          <a:p>
            <a:r>
              <a:rPr lang="en-US" dirty="0" smtClean="0"/>
              <a:t>Visibility of think tanks to policy makers (</a:t>
            </a:r>
            <a:r>
              <a:rPr lang="en-US" dirty="0" err="1" smtClean="0"/>
              <a:t>Medvetz</a:t>
            </a:r>
            <a:r>
              <a:rPr lang="en-US" dirty="0" smtClean="0"/>
              <a:t>, 2012)</a:t>
            </a:r>
          </a:p>
          <a:p>
            <a:r>
              <a:rPr lang="en-US" dirty="0" smtClean="0"/>
              <a:t>Recognition of capitalism knowledge distribution in institutional terms from coordinated to liberal market economies (Campbell &amp; Pederson, 2014)</a:t>
            </a:r>
          </a:p>
          <a:p>
            <a:r>
              <a:rPr lang="en-US" dirty="0" smtClean="0"/>
              <a:t>Qualitative differences in think tanks by visibility variables across Europe, 2006-2012 (</a:t>
            </a:r>
            <a:r>
              <a:rPr lang="en-US" dirty="0" err="1" smtClean="0"/>
              <a:t>Kelstrup</a:t>
            </a:r>
            <a:r>
              <a:rPr lang="en-US" dirty="0" smtClean="0"/>
              <a:t>, 2015)</a:t>
            </a:r>
            <a:endParaRPr lang="en-US" dirty="0"/>
          </a:p>
        </p:txBody>
      </p:sp>
    </p:spTree>
    <p:extLst>
      <p:ext uri="{BB962C8B-B14F-4D97-AF65-F5344CB8AC3E}">
        <p14:creationId xmlns:p14="http://schemas.microsoft.com/office/powerpoint/2010/main" val="88181999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erception">
  <a:themeElements>
    <a:clrScheme name="Perception">
      <a:dk1>
        <a:sysClr val="windowText" lastClr="000000"/>
      </a:dk1>
      <a:lt1>
        <a:sysClr val="window" lastClr="FFFFFF"/>
      </a:lt1>
      <a:dk2>
        <a:srgbClr val="333333"/>
      </a:dk2>
      <a:lt2>
        <a:srgbClr val="BBC0AC"/>
      </a:lt2>
      <a:accent1>
        <a:srgbClr val="A2C816"/>
      </a:accent1>
      <a:accent2>
        <a:srgbClr val="E07602"/>
      </a:accent2>
      <a:accent3>
        <a:srgbClr val="E4C402"/>
      </a:accent3>
      <a:accent4>
        <a:srgbClr val="7DC1EF"/>
      </a:accent4>
      <a:accent5>
        <a:srgbClr val="21449B"/>
      </a:accent5>
      <a:accent6>
        <a:srgbClr val="A2B170"/>
      </a:accent6>
      <a:hlink>
        <a:srgbClr val="8DA440"/>
      </a:hlink>
      <a:folHlink>
        <a:srgbClr val="4C4F3F"/>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erception">
      <a:fillStyleLst>
        <a:solidFill>
          <a:schemeClr val="phClr"/>
        </a:solidFill>
        <a:solidFill>
          <a:schemeClr val="phClr">
            <a:shade val="90000"/>
          </a:schemeClr>
        </a:solidFill>
        <a:solidFill>
          <a:schemeClr val="phClr">
            <a:shade val="80000"/>
          </a:schemeClr>
        </a:solidFill>
      </a:fillStyleLst>
      <a:lnStyleLst>
        <a:ln w="12700" cap="flat" cmpd="sng" algn="ctr">
          <a:solidFill>
            <a:schemeClr val="phClr">
              <a:satMod val="105000"/>
            </a:schemeClr>
          </a:solidFill>
          <a:prstDash val="solid"/>
        </a:ln>
        <a:ln w="25400" cap="flat" cmpd="sng" algn="ctr">
          <a:solidFill>
            <a:schemeClr val="phClr"/>
          </a:solidFill>
          <a:prstDash val="solid"/>
        </a:ln>
        <a:ln w="25400" cap="flat" cmpd="sng" algn="ctr">
          <a:solidFill>
            <a:schemeClr val="phClr">
              <a:alpha val="80000"/>
            </a:schemeClr>
          </a:solidFill>
          <a:prstDash val="solid"/>
        </a:ln>
      </a:lnStyleLst>
      <a:effectStyleLst>
        <a:effectStyle>
          <a:effectLst/>
        </a:effectStyle>
        <a:effectStyle>
          <a:effectLst/>
          <a:scene3d>
            <a:camera prst="obliqueTopRight"/>
            <a:lightRig rig="threePt" dir="tl"/>
          </a:scene3d>
          <a:sp3d>
            <a:bevelT w="25400" h="25400"/>
          </a:sp3d>
        </a:effectStyle>
        <a:effectStyle>
          <a:effectLst/>
          <a:scene3d>
            <a:camera prst="perspectiveFront" fov="4200000"/>
            <a:lightRig rig="balanced" dir="tl">
              <a:rot lat="0" lon="0" rev="18600000"/>
            </a:lightRig>
          </a:scene3d>
          <a:sp3d prstMaterial="metal">
            <a:bevelT w="63500" h="50800" prst="angle"/>
          </a:sp3d>
        </a:effectStyle>
      </a:effectStyleLst>
      <a:bgFillStyleLst>
        <a:solidFill>
          <a:schemeClr val="phClr">
            <a:tint val="90000"/>
          </a:schemeClr>
        </a:solidFill>
        <a:solidFill>
          <a:schemeClr val="phClr">
            <a:tint val="50000"/>
          </a:schemeClr>
        </a:solidFill>
        <a:solidFill>
          <a:schemeClr val="phClr">
            <a:shade val="60000"/>
          </a:schemeClr>
        </a:soli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Perception.thmx</Template>
  <TotalTime>138</TotalTime>
  <Words>705</Words>
  <Application>Microsoft Macintosh PowerPoint</Application>
  <PresentationFormat>On-screen Show (4:3)</PresentationFormat>
  <Paragraphs>68</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Perception</vt:lpstr>
      <vt:lpstr>Think Tanks</vt:lpstr>
      <vt:lpstr>Think Tank: Defined</vt:lpstr>
      <vt:lpstr>Early Think Tanks</vt:lpstr>
      <vt:lpstr>Global Think Tank Total = 6,846</vt:lpstr>
      <vt:lpstr>Lists of Think Tanks #1</vt:lpstr>
      <vt:lpstr>Lists of Think Tanks #2</vt:lpstr>
      <vt:lpstr>Lists of Think Tanks #3</vt:lpstr>
      <vt:lpstr>Think Tank Tasks</vt:lpstr>
      <vt:lpstr>The Politics of Think Tanks in Europe Jesper Dalh Kelstrup (2016)</vt:lpstr>
      <vt:lpstr>The Tanks and Civil Societies J.G. McGann &amp; R.K. Weaver (2000, 2002, 2005)</vt:lpstr>
      <vt:lpstr>AN RSA Think Tank Observation</vt:lpstr>
      <vt:lpstr>An RSA Think Tank Proposal</vt:lpstr>
      <vt:lpstr>URL: RSAThinkTank.gmu.edu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Think Tanks</dc:title>
  <dc:creator>Microsoft Office User</dc:creator>
  <cp:lastModifiedBy>Microsoft Office User</cp:lastModifiedBy>
  <cp:revision>14</cp:revision>
  <cp:lastPrinted>2016-08-20T16:38:23Z</cp:lastPrinted>
  <dcterms:created xsi:type="dcterms:W3CDTF">2016-08-19T22:03:55Z</dcterms:created>
  <dcterms:modified xsi:type="dcterms:W3CDTF">2016-08-20T16:41:21Z</dcterms:modified>
</cp:coreProperties>
</file>